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274" r:id="rId3"/>
    <p:sldId id="288" r:id="rId4"/>
    <p:sldId id="271" r:id="rId5"/>
    <p:sldId id="275" r:id="rId6"/>
    <p:sldId id="276" r:id="rId7"/>
    <p:sldId id="279" r:id="rId8"/>
    <p:sldId id="278" r:id="rId9"/>
    <p:sldId id="280" r:id="rId10"/>
    <p:sldId id="286" r:id="rId11"/>
    <p:sldId id="283" r:id="rId12"/>
    <p:sldId id="284" r:id="rId13"/>
    <p:sldId id="285" r:id="rId14"/>
    <p:sldId id="287" r:id="rId15"/>
    <p:sldId id="277" r:id="rId16"/>
    <p:sldId id="270" r:id="rId17"/>
    <p:sldId id="257" r:id="rId18"/>
    <p:sldId id="258" r:id="rId19"/>
    <p:sldId id="259" r:id="rId20"/>
    <p:sldId id="260" r:id="rId21"/>
    <p:sldId id="261" r:id="rId22"/>
    <p:sldId id="289" r:id="rId23"/>
    <p:sldId id="262" r:id="rId24"/>
    <p:sldId id="263" r:id="rId25"/>
    <p:sldId id="264" r:id="rId26"/>
    <p:sldId id="290" r:id="rId27"/>
    <p:sldId id="291" r:id="rId28"/>
    <p:sldId id="293" r:id="rId29"/>
    <p:sldId id="272" r:id="rId30"/>
    <p:sldId id="265" r:id="rId31"/>
    <p:sldId id="266" r:id="rId32"/>
    <p:sldId id="267" r:id="rId33"/>
    <p:sldId id="292" r:id="rId34"/>
    <p:sldId id="268" r:id="rId35"/>
    <p:sldId id="269"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57999E-F285-42C8-B4B3-FCF95FE16328}" type="datetimeFigureOut">
              <a:rPr lang="en-US" smtClean="0"/>
              <a:pPr/>
              <a:t>3/31/2009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57999E-F285-42C8-B4B3-FCF95FE16328}" type="datetimeFigureOut">
              <a:rPr lang="en-US" smtClean="0"/>
              <a:pPr/>
              <a:t>3/31/2009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57999E-F285-42C8-B4B3-FCF95FE16328}" type="datetimeFigureOut">
              <a:rPr lang="en-US" smtClean="0"/>
              <a:pPr/>
              <a:t>3/31/2009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57999E-F285-42C8-B4B3-FCF95FE16328}" type="datetimeFigureOut">
              <a:rPr lang="en-US" smtClean="0"/>
              <a:pPr/>
              <a:t>3/31/2009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57999E-F285-42C8-B4B3-FCF95FE16328}" type="datetimeFigureOut">
              <a:rPr lang="en-US" smtClean="0"/>
              <a:pPr/>
              <a:t>3/31/2009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457999E-F285-42C8-B4B3-FCF95FE16328}" type="datetimeFigureOut">
              <a:rPr lang="en-US" smtClean="0"/>
              <a:pPr/>
              <a:t>3/31/2009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57999E-F285-42C8-B4B3-FCF95FE16328}" type="datetimeFigureOut">
              <a:rPr lang="en-US" smtClean="0"/>
              <a:pPr/>
              <a:t>3/31/2009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57999E-F285-42C8-B4B3-FCF95FE16328}" type="datetimeFigureOut">
              <a:rPr lang="en-US" smtClean="0"/>
              <a:pPr/>
              <a:t>3/31/2009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57999E-F285-42C8-B4B3-FCF95FE16328}" type="datetimeFigureOut">
              <a:rPr lang="en-US" smtClean="0"/>
              <a:pPr/>
              <a:t>3/31/2009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57999E-F285-42C8-B4B3-FCF95FE16328}" type="datetimeFigureOut">
              <a:rPr lang="en-US" smtClean="0"/>
              <a:pPr/>
              <a:t>3/31/2009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57999E-F285-42C8-B4B3-FCF95FE16328}" type="datetimeFigureOut">
              <a:rPr lang="en-US" smtClean="0"/>
              <a:pPr/>
              <a:t>3/31/2009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698B81-041B-4B31-99A5-228DA5D2B96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57999E-F285-42C8-B4B3-FCF95FE16328}" type="datetimeFigureOut">
              <a:rPr lang="en-US" smtClean="0"/>
              <a:pPr/>
              <a:t>3/31/2009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698B81-041B-4B31-99A5-228DA5D2B96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ldapps/ldp/Corporat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ODBC Database Access:</a:t>
            </a:r>
            <a:br>
              <a:rPr lang="en-US" dirty="0" smtClean="0"/>
            </a:br>
            <a:r>
              <a:rPr lang="en-US" dirty="0" smtClean="0"/>
              <a:t>Restriction Search</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t>
            </a:r>
            <a:r>
              <a:rPr lang="en-US" dirty="0" err="1" smtClean="0"/>
              <a:t>InstallShield</a:t>
            </a:r>
            <a:r>
              <a:rPr lang="en-US" dirty="0" smtClean="0"/>
              <a:t> Wizard will open. Click “Next.”</a:t>
            </a:r>
            <a:endParaRPr lang="en-US" dirty="0"/>
          </a:p>
        </p:txBody>
      </p:sp>
      <p:pic>
        <p:nvPicPr>
          <p:cNvPr id="34818" name="Picture 2"/>
          <p:cNvPicPr>
            <a:picLocks noChangeAspect="1" noChangeArrowheads="1"/>
          </p:cNvPicPr>
          <p:nvPr/>
        </p:nvPicPr>
        <p:blipFill>
          <a:blip r:embed="rId2"/>
          <a:srcRect/>
          <a:stretch>
            <a:fillRect/>
          </a:stretch>
        </p:blipFill>
        <p:spPr bwMode="auto">
          <a:xfrm>
            <a:off x="1371600" y="1600200"/>
            <a:ext cx="6383289" cy="49625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Internet Explorer: </a:t>
            </a:r>
            <a:r>
              <a:rPr lang="en-US" dirty="0" smtClean="0"/>
              <a:t>Click “Run”</a:t>
            </a:r>
            <a:endParaRPr lang="en-US" b="1" dirty="0"/>
          </a:p>
        </p:txBody>
      </p:sp>
      <p:pic>
        <p:nvPicPr>
          <p:cNvPr id="35842" name="Picture 2"/>
          <p:cNvPicPr>
            <a:picLocks noChangeAspect="1" noChangeArrowheads="1"/>
          </p:cNvPicPr>
          <p:nvPr/>
        </p:nvPicPr>
        <p:blipFill>
          <a:blip r:embed="rId2"/>
          <a:srcRect/>
          <a:stretch>
            <a:fillRect/>
          </a:stretch>
        </p:blipFill>
        <p:spPr bwMode="auto">
          <a:xfrm>
            <a:off x="914400" y="1828800"/>
            <a:ext cx="7371956" cy="46624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Internet Explorer: </a:t>
            </a:r>
            <a:r>
              <a:rPr lang="en-US" dirty="0" smtClean="0"/>
              <a:t>The file will download to the computer</a:t>
            </a:r>
            <a:endParaRPr lang="en-US" b="1" dirty="0"/>
          </a:p>
        </p:txBody>
      </p:sp>
      <p:pic>
        <p:nvPicPr>
          <p:cNvPr id="36866" name="Picture 2"/>
          <p:cNvPicPr>
            <a:picLocks noChangeAspect="1" noChangeArrowheads="1"/>
          </p:cNvPicPr>
          <p:nvPr/>
        </p:nvPicPr>
        <p:blipFill>
          <a:blip r:embed="rId2"/>
          <a:srcRect/>
          <a:stretch>
            <a:fillRect/>
          </a:stretch>
        </p:blipFill>
        <p:spPr bwMode="auto">
          <a:xfrm>
            <a:off x="990600" y="1752600"/>
            <a:ext cx="7086600" cy="480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a:srcRect/>
          <a:stretch>
            <a:fillRect/>
          </a:stretch>
        </p:blipFill>
        <p:spPr bwMode="auto">
          <a:xfrm>
            <a:off x="381000" y="1828800"/>
            <a:ext cx="8461331" cy="4605337"/>
          </a:xfrm>
          <a:prstGeom prst="rect">
            <a:avLst/>
          </a:prstGeom>
          <a:noFill/>
          <a:ln w="9525">
            <a:noFill/>
            <a:miter lim="800000"/>
            <a:headEnd/>
            <a:tailEnd/>
          </a:ln>
          <a:effectLst/>
        </p:spPr>
      </p:pic>
      <p:sp>
        <p:nvSpPr>
          <p:cNvPr id="5" name="Title 1"/>
          <p:cNvSpPr>
            <a:spLocks noGrp="1"/>
          </p:cNvSpPr>
          <p:nvPr>
            <p:ph type="title"/>
          </p:nvPr>
        </p:nvSpPr>
        <p:spPr>
          <a:xfrm>
            <a:off x="457200" y="274638"/>
            <a:ext cx="8229600" cy="1143000"/>
          </a:xfrm>
        </p:spPr>
        <p:txBody>
          <a:bodyPr/>
          <a:lstStyle/>
          <a:p>
            <a:r>
              <a:rPr lang="en-US" b="1" dirty="0" smtClean="0"/>
              <a:t>Internet Explorer: </a:t>
            </a:r>
            <a:r>
              <a:rPr lang="en-US" dirty="0" smtClean="0"/>
              <a:t>Click “Run”</a:t>
            </a:r>
            <a:endParaRPr lang="en-US"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t>
            </a:r>
            <a:r>
              <a:rPr lang="en-US" dirty="0" err="1" smtClean="0"/>
              <a:t>InstallShield</a:t>
            </a:r>
            <a:r>
              <a:rPr lang="en-US" dirty="0" smtClean="0"/>
              <a:t> Wizard will open. Click “Next.”</a:t>
            </a:r>
            <a:endParaRPr lang="en-US" dirty="0"/>
          </a:p>
        </p:txBody>
      </p:sp>
      <p:pic>
        <p:nvPicPr>
          <p:cNvPr id="34818" name="Picture 2"/>
          <p:cNvPicPr>
            <a:picLocks noChangeAspect="1" noChangeArrowheads="1"/>
          </p:cNvPicPr>
          <p:nvPr/>
        </p:nvPicPr>
        <p:blipFill>
          <a:blip r:embed="rId2"/>
          <a:srcRect/>
          <a:stretch>
            <a:fillRect/>
          </a:stretch>
        </p:blipFill>
        <p:spPr bwMode="auto">
          <a:xfrm>
            <a:off x="1371600" y="1600200"/>
            <a:ext cx="6383289" cy="49625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3: Add the Oracle in OraHome92 Driver as an ODBC Data Source </a:t>
            </a:r>
            <a:endParaRPr lang="en-US" dirty="0"/>
          </a:p>
        </p:txBody>
      </p:sp>
      <p:sp>
        <p:nvSpPr>
          <p:cNvPr id="3" name="Content Placeholder 2"/>
          <p:cNvSpPr>
            <a:spLocks noGrp="1"/>
          </p:cNvSpPr>
          <p:nvPr>
            <p:ph idx="1"/>
          </p:nvPr>
        </p:nvSpPr>
        <p:spPr/>
        <p:txBody>
          <a:bodyPr/>
          <a:lstStyle/>
          <a:p>
            <a:r>
              <a:rPr lang="en-US" dirty="0" smtClean="0"/>
              <a:t>Using the following steps, Oracle in OraHome92 will be added as a Data Source to make the Restriction DB accessible and viewable.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srcRect t="3125" r="60156" b="10938"/>
          <a:stretch>
            <a:fillRect/>
          </a:stretch>
        </p:blipFill>
        <p:spPr bwMode="auto">
          <a:xfrm>
            <a:off x="990600" y="685800"/>
            <a:ext cx="7262553" cy="5874124"/>
          </a:xfrm>
          <a:prstGeom prst="rect">
            <a:avLst/>
          </a:prstGeom>
          <a:noFill/>
          <a:ln w="9525">
            <a:noFill/>
            <a:miter lim="800000"/>
            <a:headEnd/>
            <a:tailEnd/>
          </a:ln>
          <a:effectLst/>
        </p:spPr>
      </p:pic>
      <p:sp>
        <p:nvSpPr>
          <p:cNvPr id="3" name="Subtitle 2"/>
          <p:cNvSpPr>
            <a:spLocks noGrp="1"/>
          </p:cNvSpPr>
          <p:nvPr>
            <p:ph type="subTitle" idx="1"/>
          </p:nvPr>
        </p:nvSpPr>
        <p:spPr>
          <a:xfrm>
            <a:off x="457200" y="533400"/>
            <a:ext cx="8458200" cy="1676400"/>
          </a:xfrm>
          <a:solidFill>
            <a:schemeClr val="bg1"/>
          </a:solidFill>
        </p:spPr>
        <p:txBody>
          <a:bodyPr>
            <a:noAutofit/>
          </a:bodyPr>
          <a:lstStyle/>
          <a:p>
            <a:r>
              <a:rPr lang="en-US" sz="3600" dirty="0" smtClean="0">
                <a:solidFill>
                  <a:schemeClr val="tx1"/>
                </a:solidFill>
              </a:rPr>
              <a:t>Click on the Start Menu, “Programs,” “Administrative Tools,” and then “Data Sources (ODBC)”</a:t>
            </a:r>
            <a:endParaRPr lang="en-US" sz="3600" dirty="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991600" cy="1143000"/>
          </a:xfrm>
        </p:spPr>
        <p:txBody>
          <a:bodyPr>
            <a:normAutofit fontScale="90000"/>
          </a:bodyPr>
          <a:lstStyle/>
          <a:p>
            <a:r>
              <a:rPr lang="en-US" dirty="0" smtClean="0"/>
              <a:t>The ODBC Window will open. Click “Add.”</a:t>
            </a:r>
            <a:endParaRPr lang="en-US" dirty="0"/>
          </a:p>
        </p:txBody>
      </p:sp>
      <p:pic>
        <p:nvPicPr>
          <p:cNvPr id="2050" name="Picture 2"/>
          <p:cNvPicPr>
            <a:picLocks noChangeAspect="1" noChangeArrowheads="1"/>
          </p:cNvPicPr>
          <p:nvPr/>
        </p:nvPicPr>
        <p:blipFill>
          <a:blip r:embed="rId2"/>
          <a:srcRect/>
          <a:stretch>
            <a:fillRect/>
          </a:stretch>
        </p:blipFill>
        <p:spPr bwMode="auto">
          <a:xfrm>
            <a:off x="1295400" y="1295400"/>
            <a:ext cx="6647648" cy="5176447"/>
          </a:xfrm>
          <a:prstGeom prst="rect">
            <a:avLst/>
          </a:prstGeom>
          <a:noFill/>
          <a:ln w="9525">
            <a:noFill/>
            <a:miter lim="800000"/>
            <a:headEnd/>
            <a:tailEnd/>
          </a:ln>
          <a:effectLst/>
        </p:spPr>
      </p:pic>
      <p:sp>
        <p:nvSpPr>
          <p:cNvPr id="5" name="Oval 4"/>
          <p:cNvSpPr/>
          <p:nvPr/>
        </p:nvSpPr>
        <p:spPr>
          <a:xfrm>
            <a:off x="6629400" y="2438400"/>
            <a:ext cx="914400" cy="457200"/>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the slide bar</a:t>
            </a:r>
            <a:endParaRPr lang="en-US" dirty="0"/>
          </a:p>
        </p:txBody>
      </p:sp>
      <p:pic>
        <p:nvPicPr>
          <p:cNvPr id="3074" name="Picture 2"/>
          <p:cNvPicPr>
            <a:picLocks noChangeAspect="1" noChangeArrowheads="1"/>
          </p:cNvPicPr>
          <p:nvPr/>
        </p:nvPicPr>
        <p:blipFill>
          <a:blip r:embed="rId2"/>
          <a:srcRect/>
          <a:stretch>
            <a:fillRect/>
          </a:stretch>
        </p:blipFill>
        <p:spPr bwMode="auto">
          <a:xfrm>
            <a:off x="381000" y="1295400"/>
            <a:ext cx="7490806" cy="5298963"/>
          </a:xfrm>
          <a:prstGeom prst="rect">
            <a:avLst/>
          </a:prstGeom>
          <a:noFill/>
          <a:ln w="9525">
            <a:noFill/>
            <a:miter lim="800000"/>
            <a:headEnd/>
            <a:tailEnd/>
          </a:ln>
          <a:effectLst/>
        </p:spPr>
      </p:pic>
      <p:cxnSp>
        <p:nvCxnSpPr>
          <p:cNvPr id="6" name="Straight Arrow Connector 5"/>
          <p:cNvCxnSpPr/>
          <p:nvPr/>
        </p:nvCxnSpPr>
        <p:spPr>
          <a:xfrm rot="10800000" flipV="1">
            <a:off x="7391400" y="2057400"/>
            <a:ext cx="1219200" cy="990600"/>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Click “Oracle in OraHome92,” and click “Finish.”</a:t>
            </a:r>
            <a:endParaRPr lang="en-US" dirty="0"/>
          </a:p>
        </p:txBody>
      </p:sp>
      <p:pic>
        <p:nvPicPr>
          <p:cNvPr id="1026" name="Picture 2"/>
          <p:cNvPicPr>
            <a:picLocks noChangeAspect="1" noChangeArrowheads="1"/>
          </p:cNvPicPr>
          <p:nvPr/>
        </p:nvPicPr>
        <p:blipFill>
          <a:blip r:embed="rId2"/>
          <a:srcRect/>
          <a:stretch>
            <a:fillRect/>
          </a:stretch>
        </p:blipFill>
        <p:spPr bwMode="auto">
          <a:xfrm>
            <a:off x="838200" y="1447800"/>
            <a:ext cx="7428115" cy="525461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a:t>
            </a:r>
            <a:endParaRPr lang="en-US" dirty="0"/>
          </a:p>
        </p:txBody>
      </p:sp>
      <p:sp>
        <p:nvSpPr>
          <p:cNvPr id="3" name="Content Placeholder 2"/>
          <p:cNvSpPr>
            <a:spLocks noGrp="1"/>
          </p:cNvSpPr>
          <p:nvPr>
            <p:ph idx="1"/>
          </p:nvPr>
        </p:nvSpPr>
        <p:spPr/>
        <p:txBody>
          <a:bodyPr/>
          <a:lstStyle/>
          <a:p>
            <a:r>
              <a:rPr lang="en-US" dirty="0" smtClean="0"/>
              <a:t>Contact the TSRs and request that the new team member or missionary get access to the “</a:t>
            </a:r>
            <a:r>
              <a:rPr lang="en-US" dirty="0" err="1" smtClean="0"/>
              <a:t>RestrictionSearchDB</a:t>
            </a:r>
            <a:r>
              <a:rPr lang="en-US" dirty="0" smtClean="0"/>
              <a:t>” folder located on the “O:” drive.</a:t>
            </a:r>
          </a:p>
          <a:p>
            <a:r>
              <a:rPr lang="en-US" dirty="0" smtClean="0"/>
              <a:t>Once the “</a:t>
            </a:r>
            <a:r>
              <a:rPr lang="en-US" dirty="0" err="1" smtClean="0"/>
              <a:t>RestrictionSearchDB</a:t>
            </a:r>
            <a:r>
              <a:rPr lang="en-US" dirty="0" smtClean="0"/>
              <a:t>” folder appears on the individual’s “O:” drive, proceed with the following steps.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Fill in the next screen as follows:</a:t>
            </a:r>
            <a:endParaRPr lang="en-US" dirty="0"/>
          </a:p>
        </p:txBody>
      </p:sp>
      <p:pic>
        <p:nvPicPr>
          <p:cNvPr id="4" name="Picture 3"/>
          <p:cNvPicPr/>
          <p:nvPr/>
        </p:nvPicPr>
        <p:blipFill>
          <a:blip r:embed="rId2"/>
          <a:srcRect/>
          <a:stretch>
            <a:fillRect/>
          </a:stretch>
        </p:blipFill>
        <p:spPr bwMode="auto">
          <a:xfrm>
            <a:off x="609600" y="1709737"/>
            <a:ext cx="7543800" cy="4919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Oracle in OraHome92 will appear on the screen. Click “OK.”</a:t>
            </a:r>
            <a:endParaRPr lang="en-US" dirty="0"/>
          </a:p>
        </p:txBody>
      </p:sp>
      <p:pic>
        <p:nvPicPr>
          <p:cNvPr id="2050" name="Picture 2"/>
          <p:cNvPicPr>
            <a:picLocks noChangeAspect="1" noChangeArrowheads="1"/>
          </p:cNvPicPr>
          <p:nvPr/>
        </p:nvPicPr>
        <p:blipFill>
          <a:blip r:embed="rId2"/>
          <a:srcRect/>
          <a:stretch>
            <a:fillRect/>
          </a:stretch>
        </p:blipFill>
        <p:spPr bwMode="auto">
          <a:xfrm>
            <a:off x="1219200" y="1447800"/>
            <a:ext cx="6705600" cy="52215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4: Place the O: Restriction DB shortcut on the user’s desktop</a:t>
            </a:r>
            <a:endParaRPr lang="en-US" dirty="0"/>
          </a:p>
        </p:txBody>
      </p:sp>
      <p:sp>
        <p:nvSpPr>
          <p:cNvPr id="3" name="Content Placeholder 2"/>
          <p:cNvSpPr>
            <a:spLocks noGrp="1"/>
          </p:cNvSpPr>
          <p:nvPr>
            <p:ph idx="1"/>
          </p:nvPr>
        </p:nvSpPr>
        <p:spPr/>
        <p:txBody>
          <a:bodyPr/>
          <a:lstStyle/>
          <a:p>
            <a:r>
              <a:rPr lang="en-US" dirty="0" smtClean="0"/>
              <a:t>The following steps will show how to place the Restriction DB on the user’s desktop. </a:t>
            </a:r>
          </a:p>
          <a:p>
            <a:r>
              <a:rPr lang="en-US" dirty="0" smtClean="0"/>
              <a:t>This will allow the missionary or team member to check FHL microform numbers for legal rights to post online.</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762000" y="990600"/>
            <a:ext cx="7620000" cy="5715000"/>
          </a:xfrm>
          <a:prstGeom prst="rect">
            <a:avLst/>
          </a:prstGeom>
          <a:noFill/>
          <a:ln w="9525">
            <a:noFill/>
            <a:miter lim="800000"/>
            <a:headEnd/>
            <a:tailEnd/>
          </a:ln>
          <a:effectLst/>
        </p:spPr>
      </p:pic>
      <p:sp>
        <p:nvSpPr>
          <p:cNvPr id="2" name="Title 1"/>
          <p:cNvSpPr>
            <a:spLocks noGrp="1"/>
          </p:cNvSpPr>
          <p:nvPr>
            <p:ph type="title"/>
          </p:nvPr>
        </p:nvSpPr>
        <p:spPr>
          <a:solidFill>
            <a:schemeClr val="bg1"/>
          </a:solidFill>
        </p:spPr>
        <p:txBody>
          <a:bodyPr>
            <a:normAutofit fontScale="90000"/>
          </a:bodyPr>
          <a:lstStyle/>
          <a:p>
            <a:r>
              <a:rPr lang="en-US" dirty="0" smtClean="0"/>
              <a:t>Click on “My Computer,” and then click on the O: Drive</a:t>
            </a:r>
            <a:endParaRPr lang="en-US" dirty="0"/>
          </a:p>
        </p:txBody>
      </p:sp>
      <p:cxnSp>
        <p:nvCxnSpPr>
          <p:cNvPr id="6" name="Straight Arrow Connector 5"/>
          <p:cNvCxnSpPr/>
          <p:nvPr/>
        </p:nvCxnSpPr>
        <p:spPr>
          <a:xfrm>
            <a:off x="152400" y="2286000"/>
            <a:ext cx="1066800" cy="304800"/>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381000" y="3886200"/>
            <a:ext cx="1066800" cy="304800"/>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685800" y="1143000"/>
            <a:ext cx="7620000" cy="5715000"/>
          </a:xfrm>
          <a:prstGeom prst="rect">
            <a:avLst/>
          </a:prstGeom>
          <a:noFill/>
          <a:ln w="9525">
            <a:noFill/>
            <a:miter lim="800000"/>
            <a:headEnd/>
            <a:tailEnd/>
          </a:ln>
          <a:effectLst/>
        </p:spPr>
      </p:pic>
      <p:cxnSp>
        <p:nvCxnSpPr>
          <p:cNvPr id="5" name="Straight Arrow Connector 4"/>
          <p:cNvCxnSpPr/>
          <p:nvPr/>
        </p:nvCxnSpPr>
        <p:spPr>
          <a:xfrm>
            <a:off x="2286000" y="3200400"/>
            <a:ext cx="1066800" cy="304800"/>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381000"/>
            <a:ext cx="8229600" cy="1981200"/>
          </a:xfrm>
          <a:solidFill>
            <a:schemeClr val="bg1"/>
          </a:solidFill>
        </p:spPr>
        <p:txBody>
          <a:bodyPr>
            <a:normAutofit/>
          </a:bodyPr>
          <a:lstStyle/>
          <a:p>
            <a:r>
              <a:rPr lang="en-US" dirty="0" smtClean="0"/>
              <a:t>Open the “</a:t>
            </a:r>
            <a:r>
              <a:rPr lang="en-US" dirty="0" err="1" smtClean="0"/>
              <a:t>RestrictionSearchDB</a:t>
            </a:r>
            <a:r>
              <a:rPr lang="en-US" dirty="0" smtClean="0"/>
              <a:t>” folder by clicking on it.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762000" y="1143000"/>
            <a:ext cx="7620000" cy="5715000"/>
          </a:xfrm>
          <a:prstGeom prst="rect">
            <a:avLst/>
          </a:prstGeom>
          <a:noFill/>
          <a:ln w="9525">
            <a:noFill/>
            <a:miter lim="800000"/>
            <a:headEnd/>
            <a:tailEnd/>
          </a:ln>
          <a:effectLst/>
        </p:spPr>
      </p:pic>
      <p:sp>
        <p:nvSpPr>
          <p:cNvPr id="5" name="Title 1"/>
          <p:cNvSpPr>
            <a:spLocks noGrp="1"/>
          </p:cNvSpPr>
          <p:nvPr>
            <p:ph type="title"/>
          </p:nvPr>
        </p:nvSpPr>
        <p:spPr>
          <a:xfrm>
            <a:off x="457200" y="381000"/>
            <a:ext cx="8229600" cy="1981200"/>
          </a:xfrm>
          <a:solidFill>
            <a:schemeClr val="bg1"/>
          </a:solidFill>
        </p:spPr>
        <p:txBody>
          <a:bodyPr>
            <a:normAutofit fontScale="90000"/>
          </a:bodyPr>
          <a:lstStyle/>
          <a:p>
            <a:r>
              <a:rPr lang="en-US" dirty="0" smtClean="0"/>
              <a:t>“Drag and Drop” the “DBShortcut.mdb” icon onto the computer desktop. </a:t>
            </a:r>
            <a:endParaRPr lang="en-US" dirty="0"/>
          </a:p>
        </p:txBody>
      </p:sp>
      <p:cxnSp>
        <p:nvCxnSpPr>
          <p:cNvPr id="6" name="Straight Arrow Connector 5"/>
          <p:cNvCxnSpPr/>
          <p:nvPr/>
        </p:nvCxnSpPr>
        <p:spPr>
          <a:xfrm>
            <a:off x="2286000" y="2514600"/>
            <a:ext cx="1066800" cy="304800"/>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dirty="0" smtClean="0"/>
              <a:t>With the DBShortcut.mdb icon on the computer desktop, the Restriction Search database is ready to use.</a:t>
            </a:r>
            <a:endParaRPr lang="en-US" dirty="0"/>
          </a:p>
        </p:txBody>
      </p:sp>
      <p:pic>
        <p:nvPicPr>
          <p:cNvPr id="26627" name="Picture 3"/>
          <p:cNvPicPr>
            <a:picLocks noChangeAspect="1" noChangeArrowheads="1"/>
          </p:cNvPicPr>
          <p:nvPr/>
        </p:nvPicPr>
        <p:blipFill>
          <a:blip r:embed="rId2"/>
          <a:srcRect l="64063" t="25000" r="29492" b="62500"/>
          <a:stretch>
            <a:fillRect/>
          </a:stretch>
        </p:blipFill>
        <p:spPr bwMode="auto">
          <a:xfrm>
            <a:off x="2819400" y="2209799"/>
            <a:ext cx="3048000" cy="221672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90800"/>
            <a:ext cx="8229600" cy="1524000"/>
          </a:xfrm>
        </p:spPr>
        <p:txBody>
          <a:bodyPr>
            <a:normAutofit/>
          </a:bodyPr>
          <a:lstStyle/>
          <a:p>
            <a:r>
              <a:rPr lang="en-US" dirty="0" smtClean="0"/>
              <a:t>How to Use the Restriction Search Database</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checking the database . . .</a:t>
            </a:r>
            <a:endParaRPr lang="en-US" dirty="0"/>
          </a:p>
        </p:txBody>
      </p:sp>
      <p:sp>
        <p:nvSpPr>
          <p:cNvPr id="3" name="Content Placeholder 2"/>
          <p:cNvSpPr>
            <a:spLocks noGrp="1"/>
          </p:cNvSpPr>
          <p:nvPr>
            <p:ph idx="1"/>
          </p:nvPr>
        </p:nvSpPr>
        <p:spPr/>
        <p:txBody>
          <a:bodyPr/>
          <a:lstStyle/>
          <a:p>
            <a:pPr lvl="0"/>
            <a:r>
              <a:rPr lang="en-US" dirty="0" smtClean="0"/>
              <a:t>Check the dates of the document to determine that all individuals listed or mentioned in the document are deceased. (Typically, if the document is more than 120 years old, all individuals will be deceased.) </a:t>
            </a:r>
          </a:p>
          <a:p>
            <a:pPr lvl="0"/>
            <a:r>
              <a:rPr lang="en-US" dirty="0" smtClean="0"/>
              <a:t>If the document contains information on living individuals, it may not be used in the </a:t>
            </a:r>
            <a:r>
              <a:rPr lang="en-US" dirty="0" err="1" smtClean="0"/>
              <a:t>FamilySearch</a:t>
            </a:r>
            <a:r>
              <a:rPr lang="en-US" dirty="0" smtClean="0"/>
              <a:t> Wiki.</a:t>
            </a:r>
          </a:p>
          <a:p>
            <a:pPr>
              <a:buNone/>
            </a:pP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Locate the icon shown below on your desktop and click on it.</a:t>
            </a:r>
            <a:endParaRPr lang="en-US" dirty="0"/>
          </a:p>
        </p:txBody>
      </p:sp>
      <p:pic>
        <p:nvPicPr>
          <p:cNvPr id="26627" name="Picture 3"/>
          <p:cNvPicPr>
            <a:picLocks noChangeAspect="1" noChangeArrowheads="1"/>
          </p:cNvPicPr>
          <p:nvPr/>
        </p:nvPicPr>
        <p:blipFill>
          <a:blip r:embed="rId2"/>
          <a:srcRect l="64063" t="25000" r="29492" b="62500"/>
          <a:stretch>
            <a:fillRect/>
          </a:stretch>
        </p:blipFill>
        <p:spPr bwMode="auto">
          <a:xfrm>
            <a:off x="2819400" y="2209799"/>
            <a:ext cx="3048000" cy="221672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2: Install the Oracle in OraHome92 Driver</a:t>
            </a:r>
            <a:endParaRPr lang="en-US" dirty="0"/>
          </a:p>
        </p:txBody>
      </p:sp>
      <p:sp>
        <p:nvSpPr>
          <p:cNvPr id="3" name="Content Placeholder 2"/>
          <p:cNvSpPr>
            <a:spLocks noGrp="1"/>
          </p:cNvSpPr>
          <p:nvPr>
            <p:ph idx="1"/>
          </p:nvPr>
        </p:nvSpPr>
        <p:spPr/>
        <p:txBody>
          <a:bodyPr/>
          <a:lstStyle/>
          <a:p>
            <a:r>
              <a:rPr lang="en-US" dirty="0" smtClean="0"/>
              <a:t>Using the following steps, the Oracle in OraHome92 Driver will install on the missionary or team member’s computer. </a:t>
            </a:r>
          </a:p>
          <a:p>
            <a:r>
              <a:rPr lang="en-US" dirty="0" smtClean="0"/>
              <a:t>The Oracle in OraHome92 Driver is necessary to open the database used to check Family History Library Images.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 the login screen, type the username and password shown below. Click “OK”</a:t>
            </a:r>
            <a:endParaRPr lang="en-US" dirty="0"/>
          </a:p>
        </p:txBody>
      </p:sp>
      <p:pic>
        <p:nvPicPr>
          <p:cNvPr id="6146" name="Picture 2"/>
          <p:cNvPicPr>
            <a:picLocks noChangeAspect="1" noChangeArrowheads="1"/>
          </p:cNvPicPr>
          <p:nvPr/>
        </p:nvPicPr>
        <p:blipFill>
          <a:blip r:embed="rId2"/>
          <a:srcRect/>
          <a:stretch>
            <a:fillRect/>
          </a:stretch>
        </p:blipFill>
        <p:spPr bwMode="auto">
          <a:xfrm>
            <a:off x="1386320" y="1905000"/>
            <a:ext cx="4752110" cy="2133600"/>
          </a:xfrm>
          <a:prstGeom prst="rect">
            <a:avLst/>
          </a:prstGeom>
          <a:noFill/>
          <a:ln w="9525">
            <a:noFill/>
            <a:miter lim="800000"/>
            <a:headEnd/>
            <a:tailEnd/>
          </a:ln>
          <a:effectLst/>
        </p:spPr>
      </p:pic>
      <p:sp>
        <p:nvSpPr>
          <p:cNvPr id="6147" name="Rectangle 3"/>
          <p:cNvSpPr>
            <a:spLocks noChangeArrowheads="1"/>
          </p:cNvSpPr>
          <p:nvPr/>
        </p:nvSpPr>
        <p:spPr bwMode="auto">
          <a:xfrm>
            <a:off x="609600" y="4648200"/>
            <a:ext cx="6096000"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smtClean="0">
                <a:latin typeface="Tahoma" pitchFamily="34" charset="0"/>
                <a:ea typeface="Times New Roman" pitchFamily="18" charset="0"/>
                <a:cs typeface="Tahoma" pitchFamily="34" charset="0"/>
              </a:rPr>
              <a:t>Name</a:t>
            </a:r>
            <a:r>
              <a:rPr kumimoji="0" lang="en-US" sz="24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restrictions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smtClean="0">
                <a:latin typeface="Tahoma" pitchFamily="34" charset="0"/>
                <a:ea typeface="Times New Roman" pitchFamily="18" charset="0"/>
                <a:cs typeface="Tahoma" pitchFamily="34" charset="0"/>
              </a:rPr>
              <a:t>Password</a:t>
            </a:r>
            <a:r>
              <a:rPr kumimoji="0" lang="en-US" sz="24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search08 (case sensitive)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1143000"/>
          </a:xfrm>
        </p:spPr>
        <p:txBody>
          <a:bodyPr>
            <a:normAutofit fontScale="90000"/>
          </a:bodyPr>
          <a:lstStyle/>
          <a:p>
            <a:r>
              <a:rPr lang="en-US" dirty="0" smtClean="0"/>
              <a:t>Type in the Microform Number (GS) and then press “Enter” on the keyboard.</a:t>
            </a:r>
            <a:endParaRPr lang="en-US" dirty="0"/>
          </a:p>
        </p:txBody>
      </p:sp>
      <p:pic>
        <p:nvPicPr>
          <p:cNvPr id="23554" name="Picture 2"/>
          <p:cNvPicPr>
            <a:picLocks noChangeAspect="1" noChangeArrowheads="1"/>
          </p:cNvPicPr>
          <p:nvPr/>
        </p:nvPicPr>
        <p:blipFill>
          <a:blip r:embed="rId2"/>
          <a:srcRect/>
          <a:stretch>
            <a:fillRect/>
          </a:stretch>
        </p:blipFill>
        <p:spPr bwMode="auto">
          <a:xfrm>
            <a:off x="838200" y="1371600"/>
            <a:ext cx="7423879" cy="5286264"/>
          </a:xfrm>
          <a:prstGeom prst="rect">
            <a:avLst/>
          </a:prstGeom>
          <a:noFill/>
          <a:ln w="9525">
            <a:noFill/>
            <a:miter lim="800000"/>
            <a:headEnd/>
            <a:tailEnd/>
          </a:ln>
          <a:effectLst/>
        </p:spPr>
      </p:pic>
      <p:sp>
        <p:nvSpPr>
          <p:cNvPr id="5" name="Oval 4"/>
          <p:cNvSpPr/>
          <p:nvPr/>
        </p:nvSpPr>
        <p:spPr>
          <a:xfrm>
            <a:off x="2362200" y="2438400"/>
            <a:ext cx="2438400" cy="457200"/>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 the Restriction Codes</a:t>
            </a:r>
            <a:endParaRPr lang="en-US" dirty="0"/>
          </a:p>
        </p:txBody>
      </p:sp>
      <p:pic>
        <p:nvPicPr>
          <p:cNvPr id="24578" name="Picture 2"/>
          <p:cNvPicPr>
            <a:picLocks noChangeAspect="1" noChangeArrowheads="1"/>
          </p:cNvPicPr>
          <p:nvPr/>
        </p:nvPicPr>
        <p:blipFill>
          <a:blip r:embed="rId2"/>
          <a:srcRect/>
          <a:stretch>
            <a:fillRect/>
          </a:stretch>
        </p:blipFill>
        <p:spPr bwMode="auto">
          <a:xfrm>
            <a:off x="838200" y="1295400"/>
            <a:ext cx="7467600" cy="5317396"/>
          </a:xfrm>
          <a:prstGeom prst="rect">
            <a:avLst/>
          </a:prstGeom>
          <a:noFill/>
          <a:ln w="9525">
            <a:noFill/>
            <a:miter lim="800000"/>
            <a:headEnd/>
            <a:tailEnd/>
          </a:ln>
          <a:effectLst/>
        </p:spPr>
      </p:pic>
      <p:sp>
        <p:nvSpPr>
          <p:cNvPr id="5" name="Oval 4"/>
          <p:cNvSpPr/>
          <p:nvPr/>
        </p:nvSpPr>
        <p:spPr>
          <a:xfrm>
            <a:off x="1295400" y="3124200"/>
            <a:ext cx="4114800" cy="381000"/>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p:nvSpPr>
        <p:spPr>
          <a:xfrm>
            <a:off x="762000" y="3962400"/>
            <a:ext cx="7620000" cy="1905000"/>
          </a:xfrm>
          <a:prstGeom prst="rect">
            <a:avLst/>
          </a:prstGeom>
        </p:spPr>
        <p:txBody>
          <a:bodyPr vert="horz" lIns="91440" tIns="45720" rIns="91440" bIns="45720" rtlCol="0" anchor="ct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The image may be uploaded to the FamilySearch Wiki if any combination of these codes appear:  K1, L1, M1, N1, and R1.</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srcRect/>
          <a:stretch>
            <a:fillRect/>
          </a:stretch>
        </p:blipFill>
        <p:spPr bwMode="auto">
          <a:xfrm>
            <a:off x="838200" y="1295400"/>
            <a:ext cx="7467600" cy="5317396"/>
          </a:xfrm>
          <a:prstGeom prst="rect">
            <a:avLst/>
          </a:prstGeom>
          <a:noFill/>
          <a:ln w="9525">
            <a:noFill/>
            <a:miter lim="800000"/>
            <a:headEnd/>
            <a:tailEnd/>
          </a:ln>
          <a:effectLst/>
        </p:spPr>
      </p:pic>
      <p:sp>
        <p:nvSpPr>
          <p:cNvPr id="5" name="Oval 4"/>
          <p:cNvSpPr/>
          <p:nvPr/>
        </p:nvSpPr>
        <p:spPr>
          <a:xfrm>
            <a:off x="1295400" y="3124200"/>
            <a:ext cx="4114800" cy="381000"/>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962400"/>
            <a:ext cx="7620000" cy="1752600"/>
          </a:xfrm>
        </p:spPr>
        <p:txBody>
          <a:bodyPr>
            <a:normAutofit fontScale="90000"/>
          </a:bodyPr>
          <a:lstStyle/>
          <a:p>
            <a:r>
              <a:rPr lang="en-US" dirty="0" smtClean="0"/>
              <a:t>If any other codes exist in the Restrictions box, the image may not be uploaded.</a:t>
            </a:r>
            <a:endParaRPr lang="en-US"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View the Restriction Codes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991600" cy="1143000"/>
          </a:xfrm>
        </p:spPr>
        <p:txBody>
          <a:bodyPr>
            <a:normAutofit fontScale="90000"/>
          </a:bodyPr>
          <a:lstStyle/>
          <a:p>
            <a:r>
              <a:rPr lang="en-US" dirty="0" smtClean="0"/>
              <a:t>Multiple Records may exist for a microform number if the circled number shown below reads more than “1”:</a:t>
            </a:r>
            <a:endParaRPr lang="en-US" dirty="0"/>
          </a:p>
        </p:txBody>
      </p:sp>
      <p:pic>
        <p:nvPicPr>
          <p:cNvPr id="25602" name="Picture 2"/>
          <p:cNvPicPr>
            <a:picLocks noChangeAspect="1" noChangeArrowheads="1"/>
          </p:cNvPicPr>
          <p:nvPr/>
        </p:nvPicPr>
        <p:blipFill>
          <a:blip r:embed="rId2"/>
          <a:srcRect/>
          <a:stretch>
            <a:fillRect/>
          </a:stretch>
        </p:blipFill>
        <p:spPr bwMode="auto">
          <a:xfrm>
            <a:off x="1295400" y="1905000"/>
            <a:ext cx="6527800" cy="4648200"/>
          </a:xfrm>
          <a:prstGeom prst="rect">
            <a:avLst/>
          </a:prstGeom>
          <a:noFill/>
          <a:ln w="9525">
            <a:noFill/>
            <a:miter lim="800000"/>
            <a:headEnd/>
            <a:tailEnd/>
          </a:ln>
          <a:effectLst/>
        </p:spPr>
      </p:pic>
      <p:sp>
        <p:nvSpPr>
          <p:cNvPr id="5" name="Oval 4"/>
          <p:cNvSpPr/>
          <p:nvPr/>
        </p:nvSpPr>
        <p:spPr>
          <a:xfrm>
            <a:off x="3352800" y="5943600"/>
            <a:ext cx="685800" cy="457200"/>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Summary: Approved Codes for posting images online:</a:t>
            </a:r>
            <a:endParaRPr lang="en-US" dirty="0"/>
          </a:p>
        </p:txBody>
      </p:sp>
      <p:sp>
        <p:nvSpPr>
          <p:cNvPr id="3" name="Content Placeholder 2"/>
          <p:cNvSpPr>
            <a:spLocks noGrp="1"/>
          </p:cNvSpPr>
          <p:nvPr>
            <p:ph idx="1"/>
          </p:nvPr>
        </p:nvSpPr>
        <p:spPr>
          <a:xfrm>
            <a:off x="457200" y="1600200"/>
            <a:ext cx="8229600" cy="5257800"/>
          </a:xfrm>
        </p:spPr>
        <p:txBody>
          <a:bodyPr>
            <a:normAutofit fontScale="62500" lnSpcReduction="20000"/>
          </a:bodyPr>
          <a:lstStyle/>
          <a:p>
            <a:r>
              <a:rPr lang="en-US" sz="3800" dirty="0" smtClean="0"/>
              <a:t>Check the dates of the document to determine that all individuals listed or mentioned in the document are deceased. (Typically, if the document is more than 120 years old, all individuals will be deceased.) Reject the image if it lists any living individuals.</a:t>
            </a:r>
          </a:p>
          <a:p>
            <a:pPr lvl="0"/>
            <a:r>
              <a:rPr lang="en-US" sz="3800" dirty="0" smtClean="0"/>
              <a:t>If the following codes are returned from querying the ODBC, the image may be uploaded to the </a:t>
            </a:r>
            <a:r>
              <a:rPr lang="en-US" sz="3800" dirty="0" err="1" smtClean="0"/>
              <a:t>FamilySearch</a:t>
            </a:r>
            <a:r>
              <a:rPr lang="en-US" sz="3800" dirty="0" smtClean="0"/>
              <a:t> Wiki:  K1, L1, M1, N1, and R1. </a:t>
            </a:r>
          </a:p>
          <a:p>
            <a:pPr lvl="0"/>
            <a:r>
              <a:rPr lang="en-US" sz="3800" dirty="0" smtClean="0"/>
              <a:t>If the image is acceptable, follow any special instructions associated with T9A in the ODBC database, and then upload the image to the </a:t>
            </a:r>
            <a:r>
              <a:rPr lang="en-US" sz="3800" dirty="0" err="1" smtClean="0"/>
              <a:t>FamilySearch</a:t>
            </a:r>
            <a:r>
              <a:rPr lang="en-US" sz="3800" dirty="0" smtClean="0"/>
              <a:t> Wiki using the “Upload the Image” instructions.</a:t>
            </a:r>
          </a:p>
          <a:p>
            <a:pPr lvl="0"/>
            <a:r>
              <a:rPr lang="en-US" sz="3800" dirty="0" smtClean="0"/>
              <a:t>If the ODBC query returns any other codes than K1, L1, M1, N1, or R1, the image must be rejected. </a:t>
            </a:r>
          </a:p>
          <a:p>
            <a:pPr lvl="0"/>
            <a:r>
              <a:rPr lang="en-US" sz="3800" dirty="0" smtClean="0"/>
              <a:t>If the image is rejected, send the user a letter explaining why the image was rejected.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Go To </a:t>
            </a:r>
            <a:r>
              <a:rPr lang="en-US" u="sng" dirty="0" smtClean="0">
                <a:hlinkClick r:id="rId2"/>
              </a:rPr>
              <a:t>http://ldapps/ldp/Corporate</a:t>
            </a:r>
            <a:r>
              <a:rPr lang="en-US" dirty="0" smtClean="0"/>
              <a:t/>
            </a:r>
            <a:br>
              <a:rPr lang="en-US" dirty="0" smtClean="0"/>
            </a:br>
            <a:endParaRPr lang="en-US" dirty="0"/>
          </a:p>
        </p:txBody>
      </p:sp>
      <p:pic>
        <p:nvPicPr>
          <p:cNvPr id="28674" name="Picture 2"/>
          <p:cNvPicPr>
            <a:picLocks noChangeAspect="1" noChangeArrowheads="1"/>
          </p:cNvPicPr>
          <p:nvPr/>
        </p:nvPicPr>
        <p:blipFill>
          <a:blip r:embed="rId3"/>
          <a:srcRect/>
          <a:stretch>
            <a:fillRect/>
          </a:stretch>
        </p:blipFill>
        <p:spPr bwMode="auto">
          <a:xfrm>
            <a:off x="1055126" y="1336975"/>
            <a:ext cx="7098274" cy="5127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on “Oracle User 9.2”</a:t>
            </a:r>
            <a:endParaRPr lang="en-US" dirty="0"/>
          </a:p>
        </p:txBody>
      </p:sp>
      <p:pic>
        <p:nvPicPr>
          <p:cNvPr id="29698" name="Picture 2"/>
          <p:cNvPicPr>
            <a:picLocks noChangeAspect="1" noChangeArrowheads="1"/>
          </p:cNvPicPr>
          <p:nvPr/>
        </p:nvPicPr>
        <p:blipFill>
          <a:blip r:embed="rId2"/>
          <a:srcRect/>
          <a:stretch>
            <a:fillRect/>
          </a:stretch>
        </p:blipFill>
        <p:spPr bwMode="auto">
          <a:xfrm>
            <a:off x="738653" y="1219201"/>
            <a:ext cx="7186147" cy="5190798"/>
          </a:xfrm>
          <a:prstGeom prst="rect">
            <a:avLst/>
          </a:prstGeom>
          <a:noFill/>
          <a:ln w="9525">
            <a:noFill/>
            <a:miter lim="800000"/>
            <a:headEnd/>
            <a:tailEnd/>
          </a:ln>
          <a:effectLst/>
        </p:spPr>
      </p:pic>
      <p:pic>
        <p:nvPicPr>
          <p:cNvPr id="5" name="Picture 2"/>
          <p:cNvPicPr>
            <a:picLocks noChangeAspect="1" noChangeArrowheads="1"/>
          </p:cNvPicPr>
          <p:nvPr/>
        </p:nvPicPr>
        <p:blipFill>
          <a:blip r:embed="rId2"/>
          <a:srcRect l="2414" t="55153" r="32395" b="21449"/>
          <a:stretch>
            <a:fillRect/>
          </a:stretch>
        </p:blipFill>
        <p:spPr bwMode="auto">
          <a:xfrm>
            <a:off x="381000" y="3124200"/>
            <a:ext cx="8523514" cy="2209800"/>
          </a:xfrm>
          <a:prstGeom prst="rect">
            <a:avLst/>
          </a:prstGeom>
          <a:noFill/>
          <a:ln w="9525">
            <a:noFill/>
            <a:miter lim="800000"/>
            <a:headEnd/>
            <a:tailEnd/>
          </a:ln>
          <a:effectLst/>
        </p:spPr>
      </p:pic>
      <p:sp>
        <p:nvSpPr>
          <p:cNvPr id="6" name="Oval 5"/>
          <p:cNvSpPr/>
          <p:nvPr/>
        </p:nvSpPr>
        <p:spPr>
          <a:xfrm>
            <a:off x="5562600" y="4343400"/>
            <a:ext cx="1981200" cy="457200"/>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edge">
                                      <p:cBhvr>
                                        <p:cTn id="1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on “Oracle92.msi”</a:t>
            </a:r>
            <a:endParaRPr lang="en-US" dirty="0"/>
          </a:p>
        </p:txBody>
      </p:sp>
      <p:pic>
        <p:nvPicPr>
          <p:cNvPr id="30722" name="Picture 2"/>
          <p:cNvPicPr>
            <a:picLocks noChangeAspect="1" noChangeArrowheads="1"/>
          </p:cNvPicPr>
          <p:nvPr/>
        </p:nvPicPr>
        <p:blipFill>
          <a:blip r:embed="rId2"/>
          <a:srcRect/>
          <a:stretch>
            <a:fillRect/>
          </a:stretch>
        </p:blipFill>
        <p:spPr bwMode="auto">
          <a:xfrm>
            <a:off x="685800" y="1239592"/>
            <a:ext cx="7778131" cy="5618408"/>
          </a:xfrm>
          <a:prstGeom prst="rect">
            <a:avLst/>
          </a:prstGeom>
          <a:noFill/>
          <a:ln w="9525">
            <a:noFill/>
            <a:miter lim="800000"/>
            <a:headEnd/>
            <a:tailEnd/>
          </a:ln>
          <a:effectLst/>
        </p:spPr>
      </p:pic>
      <p:pic>
        <p:nvPicPr>
          <p:cNvPr id="6" name="Picture 2"/>
          <p:cNvPicPr>
            <a:picLocks noChangeAspect="1" noChangeArrowheads="1"/>
          </p:cNvPicPr>
          <p:nvPr/>
        </p:nvPicPr>
        <p:blipFill>
          <a:blip r:embed="rId2"/>
          <a:srcRect l="980" t="33543" r="46118" b="52894"/>
          <a:stretch>
            <a:fillRect/>
          </a:stretch>
        </p:blipFill>
        <p:spPr bwMode="auto">
          <a:xfrm>
            <a:off x="304800" y="3048000"/>
            <a:ext cx="8641080" cy="1600200"/>
          </a:xfrm>
          <a:prstGeom prst="rect">
            <a:avLst/>
          </a:prstGeom>
          <a:noFill/>
          <a:ln w="9525">
            <a:noFill/>
            <a:miter lim="800000"/>
            <a:headEnd/>
            <a:tailEnd/>
          </a:ln>
          <a:effectLst/>
        </p:spPr>
      </p:pic>
      <p:sp>
        <p:nvSpPr>
          <p:cNvPr id="5" name="Oval 4"/>
          <p:cNvSpPr/>
          <p:nvPr/>
        </p:nvSpPr>
        <p:spPr>
          <a:xfrm>
            <a:off x="7010400" y="3581400"/>
            <a:ext cx="1981200" cy="457200"/>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edge">
                                      <p:cBhvr>
                                        <p:cTn id="1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a:bodyPr>
          <a:lstStyle/>
          <a:p>
            <a:r>
              <a:rPr lang="en-US" b="1" dirty="0" err="1" smtClean="0"/>
              <a:t>FireFox</a:t>
            </a:r>
            <a:r>
              <a:rPr lang="en-US" b="1" dirty="0" smtClean="0"/>
              <a:t> Download: </a:t>
            </a:r>
            <a:r>
              <a:rPr lang="en-US" dirty="0" smtClean="0"/>
              <a:t>Click “Save File”</a:t>
            </a:r>
            <a:endParaRPr lang="en-US" dirty="0"/>
          </a:p>
        </p:txBody>
      </p:sp>
      <p:pic>
        <p:nvPicPr>
          <p:cNvPr id="31746" name="Picture 2"/>
          <p:cNvPicPr>
            <a:picLocks noChangeAspect="1" noChangeArrowheads="1"/>
          </p:cNvPicPr>
          <p:nvPr/>
        </p:nvPicPr>
        <p:blipFill>
          <a:blip r:embed="rId2"/>
          <a:srcRect/>
          <a:stretch>
            <a:fillRect/>
          </a:stretch>
        </p:blipFill>
        <p:spPr bwMode="auto">
          <a:xfrm>
            <a:off x="533400" y="1981200"/>
            <a:ext cx="8132886" cy="3940156"/>
          </a:xfrm>
          <a:prstGeom prst="rect">
            <a:avLst/>
          </a:prstGeom>
          <a:noFill/>
          <a:ln w="9525">
            <a:noFill/>
            <a:miter lim="800000"/>
            <a:headEnd/>
            <a:tailEnd/>
          </a:ln>
          <a:effectLst/>
        </p:spPr>
      </p:pic>
      <p:sp>
        <p:nvSpPr>
          <p:cNvPr id="5" name="Oval 4"/>
          <p:cNvSpPr/>
          <p:nvPr/>
        </p:nvSpPr>
        <p:spPr>
          <a:xfrm>
            <a:off x="5105400" y="5181600"/>
            <a:ext cx="1676400" cy="457200"/>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t>FireFox</a:t>
            </a:r>
            <a:r>
              <a:rPr lang="en-US" b="1" dirty="0" smtClean="0"/>
              <a:t> download: </a:t>
            </a:r>
            <a:r>
              <a:rPr lang="en-US" dirty="0" smtClean="0"/>
              <a:t>Click “Open” . . .</a:t>
            </a:r>
            <a:endParaRPr lang="en-US" dirty="0"/>
          </a:p>
        </p:txBody>
      </p:sp>
      <p:pic>
        <p:nvPicPr>
          <p:cNvPr id="32770" name="Picture 2"/>
          <p:cNvPicPr>
            <a:picLocks noChangeAspect="1" noChangeArrowheads="1"/>
          </p:cNvPicPr>
          <p:nvPr/>
        </p:nvPicPr>
        <p:blipFill>
          <a:blip r:embed="rId2"/>
          <a:srcRect/>
          <a:stretch>
            <a:fillRect/>
          </a:stretch>
        </p:blipFill>
        <p:spPr bwMode="auto">
          <a:xfrm>
            <a:off x="1219200" y="1295400"/>
            <a:ext cx="6553200" cy="4914900"/>
          </a:xfrm>
          <a:prstGeom prst="rect">
            <a:avLst/>
          </a:prstGeom>
          <a:noFill/>
          <a:ln w="9525">
            <a:noFill/>
            <a:miter lim="800000"/>
            <a:headEnd/>
            <a:tailEnd/>
          </a:ln>
          <a:effectLst/>
        </p:spPr>
      </p:pic>
      <p:sp>
        <p:nvSpPr>
          <p:cNvPr id="5" name="Oval 4"/>
          <p:cNvSpPr/>
          <p:nvPr/>
        </p:nvSpPr>
        <p:spPr>
          <a:xfrm>
            <a:off x="5715000" y="2362200"/>
            <a:ext cx="1143000" cy="457200"/>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t>FireFox</a:t>
            </a:r>
            <a:r>
              <a:rPr lang="en-US" b="1" dirty="0" smtClean="0"/>
              <a:t> Download: </a:t>
            </a:r>
            <a:r>
              <a:rPr lang="en-US" dirty="0" smtClean="0"/>
              <a:t>Click “OK”   </a:t>
            </a:r>
            <a:endParaRPr lang="en-US" dirty="0"/>
          </a:p>
        </p:txBody>
      </p:sp>
      <p:pic>
        <p:nvPicPr>
          <p:cNvPr id="33794" name="Picture 2"/>
          <p:cNvPicPr>
            <a:picLocks noChangeAspect="1" noChangeArrowheads="1"/>
          </p:cNvPicPr>
          <p:nvPr/>
        </p:nvPicPr>
        <p:blipFill>
          <a:blip r:embed="rId2"/>
          <a:srcRect/>
          <a:stretch>
            <a:fillRect/>
          </a:stretch>
        </p:blipFill>
        <p:spPr bwMode="auto">
          <a:xfrm>
            <a:off x="228600" y="1981200"/>
            <a:ext cx="8744820" cy="23336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11047</TotalTime>
  <Words>761</Words>
  <Application>Microsoft Office PowerPoint</Application>
  <PresentationFormat>On-screen Show (4:3)</PresentationFormat>
  <Paragraphs>54</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ODBC Database Access: Restriction Search</vt:lpstr>
      <vt:lpstr>Step 1:</vt:lpstr>
      <vt:lpstr>Step 2: Install the Oracle in OraHome92 Driver</vt:lpstr>
      <vt:lpstr> Go To http://ldapps/ldp/Corporate </vt:lpstr>
      <vt:lpstr>Click on “Oracle User 9.2”</vt:lpstr>
      <vt:lpstr>Click on “Oracle92.msi”</vt:lpstr>
      <vt:lpstr>FireFox Download: Click “Save File”</vt:lpstr>
      <vt:lpstr>FireFox download: Click “Open” . . .</vt:lpstr>
      <vt:lpstr>FireFox Download: Click “OK”   </vt:lpstr>
      <vt:lpstr>The InstallShield Wizard will open. Click “Next.”</vt:lpstr>
      <vt:lpstr>Internet Explorer: Click “Run”</vt:lpstr>
      <vt:lpstr>Internet Explorer: The file will download to the computer</vt:lpstr>
      <vt:lpstr>Internet Explorer: Click “Run”</vt:lpstr>
      <vt:lpstr>The InstallShield Wizard will open. Click “Next.”</vt:lpstr>
      <vt:lpstr>Step 3: Add the Oracle in OraHome92 Driver as an ODBC Data Source </vt:lpstr>
      <vt:lpstr>Slide 16</vt:lpstr>
      <vt:lpstr>The ODBC Window will open. Click “Add.”</vt:lpstr>
      <vt:lpstr>Click the slide bar</vt:lpstr>
      <vt:lpstr>Click “Oracle in OraHome92,” and click “Finish.”</vt:lpstr>
      <vt:lpstr>Fill in the next screen as follows:</vt:lpstr>
      <vt:lpstr>Oracle in OraHome92 will appear on the screen. Click “OK.”</vt:lpstr>
      <vt:lpstr>Step 4: Place the O: Restriction DB shortcut on the user’s desktop</vt:lpstr>
      <vt:lpstr>Click on “My Computer,” and then click on the O: Drive</vt:lpstr>
      <vt:lpstr>Open the “RestrictionSearchDB” folder by clicking on it. </vt:lpstr>
      <vt:lpstr>“Drag and Drop” the “DBShortcut.mdb” icon onto the computer desktop. </vt:lpstr>
      <vt:lpstr>With the DBShortcut.mdb icon on the computer desktop, the Restriction Search database is ready to use.</vt:lpstr>
      <vt:lpstr>How to Use the Restriction Search Database</vt:lpstr>
      <vt:lpstr>Before checking the database . . .</vt:lpstr>
      <vt:lpstr>Locate the icon shown below on your desktop and click on it.</vt:lpstr>
      <vt:lpstr>In the login screen, type the username and password shown below. Click “OK”</vt:lpstr>
      <vt:lpstr>Type in the Microform Number (GS) and then press “Enter” on the keyboard.</vt:lpstr>
      <vt:lpstr>View the Restriction Codes</vt:lpstr>
      <vt:lpstr>If any other codes exist in the Restrictions box, the image may not be uploaded.</vt:lpstr>
      <vt:lpstr>Multiple Records may exist for a microform number if the circled number shown below reads more than “1”:</vt:lpstr>
      <vt:lpstr>Summary: Approved Codes for posting images online:</vt:lpstr>
    </vt:vector>
  </TitlesOfParts>
  <Company>LDS Church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ROACHA</dc:creator>
  <cp:lastModifiedBy>Michael Ritchey</cp:lastModifiedBy>
  <cp:revision>40</cp:revision>
  <dcterms:created xsi:type="dcterms:W3CDTF">2008-06-25T17:56:01Z</dcterms:created>
  <dcterms:modified xsi:type="dcterms:W3CDTF">2009-03-31T15:07:10Z</dcterms:modified>
</cp:coreProperties>
</file>